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472" autoAdjust="0"/>
  </p:normalViewPr>
  <p:slideViewPr>
    <p:cSldViewPr>
      <p:cViewPr varScale="1">
        <p:scale>
          <a:sx n="58" d="100"/>
          <a:sy n="58" d="100"/>
        </p:scale>
        <p:origin x="-15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4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5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4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5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44.wmf"/><Relationship Id="rId3" Type="http://schemas.openxmlformats.org/officeDocument/2006/relationships/image" Target="../media/image40.wmf"/><Relationship Id="rId7" Type="http://schemas.openxmlformats.org/officeDocument/2006/relationships/image" Target="../media/image47.wmf"/><Relationship Id="rId12" Type="http://schemas.openxmlformats.org/officeDocument/2006/relationships/image" Target="../media/image45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2.wmf"/><Relationship Id="rId10" Type="http://schemas.openxmlformats.org/officeDocument/2006/relationships/image" Target="../media/image50.wmf"/><Relationship Id="rId4" Type="http://schemas.openxmlformats.org/officeDocument/2006/relationships/image" Target="../media/image41.wmf"/><Relationship Id="rId9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23.wmf"/><Relationship Id="rId11" Type="http://schemas.openxmlformats.org/officeDocument/2006/relationships/image" Target="../media/image27.wmf"/><Relationship Id="rId5" Type="http://schemas.openxmlformats.org/officeDocument/2006/relationships/image" Target="../media/image14.wmf"/><Relationship Id="rId10" Type="http://schemas.openxmlformats.org/officeDocument/2006/relationships/image" Target="../media/image26.wmf"/><Relationship Id="rId4" Type="http://schemas.openxmlformats.org/officeDocument/2006/relationships/image" Target="../media/image22.wmf"/><Relationship Id="rId9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34.wmf"/><Relationship Id="rId7" Type="http://schemas.openxmlformats.org/officeDocument/2006/relationships/image" Target="../media/image37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29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77EAE-E948-4EF5-BE7D-A186F2B833D6}" type="datetimeFigureOut">
              <a:rPr lang="en-US" smtClean="0"/>
              <a:t>2/11/2013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B6E41-4CFD-4EA3-ABE2-72A5EEFDD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10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14 squared.  (196)</a:t>
            </a:r>
            <a:r>
              <a:rPr lang="en-US" baseline="0" dirty="0" smtClean="0"/>
              <a:t>  Add the smallest perfect square that’s greater than 1.  (196 + 4 = 200) Take half. (100)  Take the square root.  (10)  Subtract the smallest odd perfect square.  (10 – 9 = 1)  Write your answer.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15 squared.  (225)  Divide by 5.  (45)  Add one less than the product of 4 and 5.  (45 + 19 = 64)  Take the square root.  (8)  Add the opposite of 3 groups of 2.  (8 + -6 = 2)  Write your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8B6E41-4CFD-4EA3-ABE2-72A5EEFDDB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3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8B6E41-4CFD-4EA3-ABE2-72A5EEFDDB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37ECF9-AD03-4071-AC31-5A16A42B665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127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5130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5131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654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4265D-540D-43E5-B009-4354640BDD4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44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49DD1-0C10-4CC7-9F3B-7103AF4927F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02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4FDC3-87ED-4FDF-9E84-CB54B47E6A04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8CDF3-9841-4B9B-9D26-26509873F9F8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65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DB661-FE0E-4128-BF8A-B8E80DE3043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6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71514-BC84-4531-9DF2-3A58281318F6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95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BA247-9C1F-4A2E-9420-2BCBAA6A2B3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1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681D4-3934-467F-964B-63376C78C3A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4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7FDF3-8D5D-488F-AAFF-98AC9ECDFE4C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75D0B-BCF5-4779-A78D-18AE8DBDF9D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50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8FEBEA-5CDE-464C-8F9B-179A522690BA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410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51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43.bin"/><Relationship Id="rId3" Type="http://schemas.openxmlformats.org/officeDocument/2006/relationships/image" Target="../media/image3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2.wmf"/><Relationship Id="rId3" Type="http://schemas.openxmlformats.org/officeDocument/2006/relationships/image" Target="../media/image43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42.wmf"/><Relationship Id="rId3" Type="http://schemas.openxmlformats.org/officeDocument/2006/relationships/image" Target="../media/image43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58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40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4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42.wmf"/><Relationship Id="rId3" Type="http://schemas.openxmlformats.org/officeDocument/2006/relationships/image" Target="../media/image43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6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65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42.wmf"/><Relationship Id="rId3" Type="http://schemas.openxmlformats.org/officeDocument/2006/relationships/image" Target="../media/image43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71.bin"/><Relationship Id="rId17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3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7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81.bin"/><Relationship Id="rId26" Type="http://schemas.openxmlformats.org/officeDocument/2006/relationships/oleObject" Target="../embeddings/oleObject85.bin"/><Relationship Id="rId3" Type="http://schemas.openxmlformats.org/officeDocument/2006/relationships/image" Target="../media/image43.wmf"/><Relationship Id="rId21" Type="http://schemas.openxmlformats.org/officeDocument/2006/relationships/image" Target="../media/image49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47.wmf"/><Relationship Id="rId25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29" Type="http://schemas.openxmlformats.org/officeDocument/2006/relationships/oleObject" Target="../embeddings/oleObject87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84.bin"/><Relationship Id="rId5" Type="http://schemas.openxmlformats.org/officeDocument/2006/relationships/image" Target="../media/image38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28" Type="http://schemas.openxmlformats.org/officeDocument/2006/relationships/image" Target="../media/image45.wmf"/><Relationship Id="rId10" Type="http://schemas.openxmlformats.org/officeDocument/2006/relationships/oleObject" Target="../embeddings/oleObject77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79.bin"/><Relationship Id="rId22" Type="http://schemas.openxmlformats.org/officeDocument/2006/relationships/oleObject" Target="../embeddings/oleObject83.bin"/><Relationship Id="rId27" Type="http://schemas.openxmlformats.org/officeDocument/2006/relationships/oleObject" Target="../embeddings/oleObject86.bin"/><Relationship Id="rId30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18" Type="http://schemas.openxmlformats.org/officeDocument/2006/relationships/oleObject" Target="../embeddings/oleObject15.bin"/><Relationship Id="rId26" Type="http://schemas.openxmlformats.org/officeDocument/2006/relationships/image" Target="../media/image19.wmf"/><Relationship Id="rId3" Type="http://schemas.openxmlformats.org/officeDocument/2006/relationships/image" Target="../media/image20.wmf"/><Relationship Id="rId21" Type="http://schemas.openxmlformats.org/officeDocument/2006/relationships/oleObject" Target="../embeddings/oleObject17.bin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5.wmf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3.wmf"/><Relationship Id="rId24" Type="http://schemas.openxmlformats.org/officeDocument/2006/relationships/image" Target="../media/image18.wmf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23" Type="http://schemas.openxmlformats.org/officeDocument/2006/relationships/oleObject" Target="../embeddings/oleObject18.bin"/><Relationship Id="rId10" Type="http://schemas.openxmlformats.org/officeDocument/2006/relationships/oleObject" Target="../embeddings/oleObject10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Relationship Id="rId22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2.bin"/><Relationship Id="rId3" Type="http://schemas.openxmlformats.org/officeDocument/2006/relationships/image" Target="../media/image28.wmf"/><Relationship Id="rId21" Type="http://schemas.openxmlformats.org/officeDocument/2006/relationships/image" Target="../media/image25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3.wmf"/><Relationship Id="rId25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676400"/>
            <a:ext cx="7391400" cy="1295400"/>
          </a:xfrm>
        </p:spPr>
        <p:txBody>
          <a:bodyPr/>
          <a:lstStyle/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TISK &amp; 2 MM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Lesson 9-5: Tangents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000" dirty="0" smtClean="0"/>
              <a:t>Homework: 9-5 problems in packet 2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6200"/>
            <a:ext cx="7086600" cy="1600200"/>
          </a:xfrm>
        </p:spPr>
        <p:txBody>
          <a:bodyPr/>
          <a:lstStyle/>
          <a:p>
            <a:r>
              <a:rPr lang="en-US" dirty="0" smtClean="0"/>
              <a:t>Monday, February 11, 2013</a:t>
            </a:r>
            <a:br>
              <a:rPr lang="en-US" dirty="0" smtClean="0"/>
            </a:br>
            <a:r>
              <a:rPr lang="en-US" dirty="0" smtClean="0"/>
              <a:t>Agenda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Subtitle 2"/>
              <p:cNvSpPr txBox="1">
                <a:spLocks/>
              </p:cNvSpPr>
              <p:nvPr/>
            </p:nvSpPr>
            <p:spPr bwMode="auto">
              <a:xfrm>
                <a:off x="76200" y="2971800"/>
                <a:ext cx="6629400" cy="381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None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89000" indent="-439738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65000"/>
                  <a:buFont typeface="Wingdings" pitchFamily="2" charset="2"/>
                  <a:buChar char="¡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293813" indent="-403225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81163" indent="-385763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75000"/>
                  <a:buFont typeface="Wingdings" pitchFamily="2" charset="2"/>
                  <a:buChar char="¡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701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273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845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417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98900" indent="-387350" algn="l" rtl="0" fontAlgn="base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400" dirty="0" smtClean="0"/>
                  <a:t>TISK Problems</a:t>
                </a:r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Simplify completely: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27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15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9</m:t>
                            </m:r>
                            <m:r>
                              <a:rPr lang="en-US" sz="24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Write the equation of a line in slope-intercept form that passes through the point </a:t>
                </a:r>
                <a:r>
                  <a:rPr lang="en-US" sz="2400" dirty="0" smtClean="0"/>
                  <a:t>(3,-8) </a:t>
                </a:r>
                <a:r>
                  <a:rPr lang="en-US" sz="2400" dirty="0" smtClean="0"/>
                  <a:t>and is perpendicular to the line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𝑦</m:t>
                    </m:r>
                    <m:r>
                      <a:rPr lang="en-US" sz="24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40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 marL="514350" indent="-514350">
                  <a:buFont typeface="Wingdings" pitchFamily="2" charset="2"/>
                  <a:buAutoNum type="arabicPeriod"/>
                </a:pPr>
                <a:r>
                  <a:rPr lang="en-US" sz="2400" dirty="0" smtClean="0"/>
                  <a:t>Name </a:t>
                </a:r>
                <a:r>
                  <a:rPr lang="en-US" sz="2400" dirty="0" smtClean="0"/>
                  <a:t>an angle </a:t>
                </a:r>
                <a:r>
                  <a:rPr lang="en-US" sz="2400" dirty="0" smtClean="0"/>
                  <a:t>congruent to angle </a:t>
                </a:r>
                <a:r>
                  <a:rPr lang="en-US" sz="2400" dirty="0" smtClean="0"/>
                  <a:t>3; </a:t>
                </a:r>
                <a:r>
                  <a:rPr lang="en-US" sz="2400" dirty="0" smtClean="0"/>
                  <a:t>state </a:t>
                </a:r>
                <a:r>
                  <a:rPr lang="en-US" sz="2400" dirty="0" smtClean="0"/>
                  <a:t> theorems </a:t>
                </a:r>
                <a:r>
                  <a:rPr lang="en-US" sz="2400" dirty="0" smtClean="0"/>
                  <a:t>or </a:t>
                </a:r>
                <a:r>
                  <a:rPr lang="en-US" sz="2400" dirty="0" smtClean="0"/>
                  <a:t>postulates </a:t>
                </a:r>
                <a:r>
                  <a:rPr lang="en-US" sz="2400" dirty="0" smtClean="0"/>
                  <a:t>that </a:t>
                </a:r>
                <a:r>
                  <a:rPr lang="en-US" sz="2400" dirty="0" smtClean="0"/>
                  <a:t>justify </a:t>
                </a:r>
                <a:r>
                  <a:rPr lang="en-US" sz="2400" dirty="0" smtClean="0"/>
                  <a:t>your </a:t>
                </a:r>
                <a:r>
                  <a:rPr lang="en-US" sz="2400" dirty="0" smtClean="0"/>
                  <a:t>answer.</a:t>
                </a:r>
                <a:endParaRPr lang="en-US" sz="2400" dirty="0"/>
              </a:p>
            </p:txBody>
          </p:sp>
        </mc:Choice>
        <mc:Fallback>
          <p:sp>
            <p:nvSpPr>
              <p:cNvPr id="5" name="Subtit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" y="2971800"/>
                <a:ext cx="6629400" cy="3810000"/>
              </a:xfrm>
              <a:prstGeom prst="rect">
                <a:avLst/>
              </a:prstGeom>
              <a:blipFill rotWithShape="1">
                <a:blip r:embed="rId3"/>
                <a:stretch>
                  <a:fillRect l="-1472" t="-1120" r="-1840" b="-704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Isosceles Triangle 5"/>
          <p:cNvSpPr/>
          <p:nvPr/>
        </p:nvSpPr>
        <p:spPr bwMode="auto">
          <a:xfrm>
            <a:off x="7010400" y="4976011"/>
            <a:ext cx="1295400" cy="1143000"/>
          </a:xfrm>
          <a:prstGeom prst="triangl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6629400" y="6119011"/>
            <a:ext cx="2514600" cy="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 bwMode="auto">
          <a:xfrm>
            <a:off x="7239000" y="5547511"/>
            <a:ext cx="228600" cy="912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H="1">
            <a:off x="7924800" y="5486400"/>
            <a:ext cx="152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6" idx="4"/>
          </p:cNvCxnSpPr>
          <p:nvPr/>
        </p:nvCxnSpPr>
        <p:spPr bwMode="auto">
          <a:xfrm flipH="1" flipV="1">
            <a:off x="7239000" y="4267200"/>
            <a:ext cx="1066800" cy="18518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43700" y="580286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05700" y="504086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047368" y="581151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353300" y="4791345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962900" y="580286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267700" y="57912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2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 bwMode="auto">
          <a:xfrm rot="21258725">
            <a:off x="2381619" y="4036518"/>
            <a:ext cx="132709" cy="137691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514600" y="4648200"/>
          <a:ext cx="838200" cy="370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4" imgW="457200" imgH="203040" progId="Equation.DSMT4">
                  <p:embed/>
                </p:oleObj>
              </mc:Choice>
              <mc:Fallback>
                <p:oleObj name="Equation" r:id="rId4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48200"/>
                        <a:ext cx="838200" cy="3704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2813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6473825" y="2917825"/>
          <a:ext cx="8382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4" imgW="457200" imgH="177480" progId="Equation.DSMT4">
                  <p:embed/>
                </p:oleObj>
              </mc:Choice>
              <mc:Fallback>
                <p:oleObj name="Equation" r:id="rId4" imgW="457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3825" y="2917825"/>
                        <a:ext cx="838200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 bwMode="auto">
          <a:xfrm rot="17842832">
            <a:off x="4924203" y="1668987"/>
            <a:ext cx="132709" cy="447816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 rot="4992411" flipV="1">
            <a:off x="4604364" y="2951904"/>
            <a:ext cx="181010" cy="447816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2514600" y="4648200"/>
          <a:ext cx="8382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6" imgW="457200" imgH="203040" progId="Equation.DSMT4">
                  <p:embed/>
                </p:oleObj>
              </mc:Choice>
              <mc:Fallback>
                <p:oleObj name="Equation" r:id="rId6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48200"/>
                        <a:ext cx="838200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27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 bwMode="auto">
          <a:xfrm>
            <a:off x="7467600" y="5188016"/>
            <a:ext cx="1220337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Freeform 18"/>
          <p:cNvSpPr/>
          <p:nvPr/>
        </p:nvSpPr>
        <p:spPr bwMode="auto">
          <a:xfrm>
            <a:off x="2361063" y="4039737"/>
            <a:ext cx="4694830" cy="1351129"/>
          </a:xfrm>
          <a:custGeom>
            <a:avLst/>
            <a:gdLst>
              <a:gd name="connsiteX0" fmla="*/ 0 w 4694830"/>
              <a:gd name="connsiteY0" fmla="*/ 0 h 1351129"/>
              <a:gd name="connsiteX1" fmla="*/ 122830 w 4694830"/>
              <a:gd name="connsiteY1" fmla="*/ 1351129 h 1351129"/>
              <a:gd name="connsiteX2" fmla="*/ 4694830 w 4694830"/>
              <a:gd name="connsiteY2" fmla="*/ 914400 h 1351129"/>
              <a:gd name="connsiteX3" fmla="*/ 0 w 4694830"/>
              <a:gd name="connsiteY3" fmla="*/ 0 h 135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4830" h="1351129">
                <a:moveTo>
                  <a:pt x="0" y="0"/>
                </a:moveTo>
                <a:lnTo>
                  <a:pt x="122830" y="1351129"/>
                </a:lnTo>
                <a:lnTo>
                  <a:pt x="4694830" y="914400"/>
                </a:lnTo>
                <a:lnTo>
                  <a:pt x="0" y="0"/>
                </a:lnTo>
                <a:close/>
              </a:path>
            </a:pathLst>
          </a:custGeom>
          <a:solidFill>
            <a:srgbClr val="6699FF">
              <a:alpha val="4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sp>
        <p:nvSpPr>
          <p:cNvPr id="6" name="Rectangle 5"/>
          <p:cNvSpPr/>
          <p:nvPr/>
        </p:nvSpPr>
        <p:spPr bwMode="auto">
          <a:xfrm rot="21258725">
            <a:off x="2381619" y="4036518"/>
            <a:ext cx="132709" cy="137691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2361063" y="4572000"/>
            <a:ext cx="1220337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6324600" y="26670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4" imgW="1143000" imgH="279360" progId="Equation.DSMT4">
                  <p:embed/>
                </p:oleObj>
              </mc:Choice>
              <mc:Fallback>
                <p:oleObj name="Equation" r:id="rId4" imgW="11430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2095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6172200" y="3124200"/>
          <a:ext cx="221138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6" imgW="1206360" imgH="279360" progId="Equation.DSMT4">
                  <p:embed/>
                </p:oleObj>
              </mc:Choice>
              <mc:Fallback>
                <p:oleObj name="Equation" r:id="rId6" imgW="12063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124200"/>
                        <a:ext cx="2211388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5638800" y="3657600"/>
          <a:ext cx="307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8" imgW="1676160" imgH="279360" progId="Equation.DSMT4">
                  <p:embed/>
                </p:oleObj>
              </mc:Choice>
              <mc:Fallback>
                <p:oleObj name="Equation" r:id="rId8" imgW="16761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657600"/>
                        <a:ext cx="3073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705600" y="4267200"/>
          <a:ext cx="19780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0" imgW="1079280" imgH="177480" progId="Equation.DSMT4">
                  <p:embed/>
                </p:oleObj>
              </mc:Choice>
              <mc:Fallback>
                <p:oleObj name="Equation" r:id="rId10" imgW="1079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267200"/>
                        <a:ext cx="19780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7391400" y="4800600"/>
          <a:ext cx="14192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2" imgW="774360" imgH="177480" progId="Equation.DSMT4">
                  <p:embed/>
                </p:oleObj>
              </mc:Choice>
              <mc:Fallback>
                <p:oleObj name="Equation" r:id="rId12" imgW="7743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800600"/>
                        <a:ext cx="14192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0" name="Object 14"/>
          <p:cNvGraphicFramePr>
            <a:graphicFrameLocks noChangeAspect="1"/>
          </p:cNvGraphicFramePr>
          <p:nvPr/>
        </p:nvGraphicFramePr>
        <p:xfrm>
          <a:off x="2514600" y="4648200"/>
          <a:ext cx="8382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4" imgW="457200" imgH="203040" progId="Equation.DSMT4">
                  <p:embed/>
                </p:oleObj>
              </mc:Choice>
              <mc:Fallback>
                <p:oleObj name="Equation" r:id="rId14" imgW="457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48200"/>
                        <a:ext cx="838200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7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318786"/>
              </p:ext>
            </p:extLst>
          </p:nvPr>
        </p:nvGraphicFramePr>
        <p:xfrm>
          <a:off x="7685088" y="5268913"/>
          <a:ext cx="8604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6" imgW="469800" imgH="164880" progId="Equation.DSMT4">
                  <p:embed/>
                </p:oleObj>
              </mc:Choice>
              <mc:Fallback>
                <p:oleObj name="Equation" r:id="rId16" imgW="4698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5088" y="5268913"/>
                        <a:ext cx="86042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 bwMode="auto">
          <a:xfrm>
            <a:off x="7467599" y="5791200"/>
            <a:ext cx="1220337" cy="457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5694"/>
              </p:ext>
            </p:extLst>
          </p:nvPr>
        </p:nvGraphicFramePr>
        <p:xfrm>
          <a:off x="7658668" y="5857875"/>
          <a:ext cx="8382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8" imgW="457002" imgH="177723" progId="Equation.DSMT4">
                  <p:embed/>
                </p:oleObj>
              </mc:Choice>
              <mc:Fallback>
                <p:oleObj name="Equation" r:id="rId18" imgW="457002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668" y="5857875"/>
                        <a:ext cx="8382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764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6" grpId="0" animBg="1"/>
      <p:bldP spid="2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7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76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5" imgW="1815840" imgH="241200" progId="Equation.DSMT4">
                  <p:embed/>
                </p:oleObj>
              </mc:Choice>
              <mc:Fallback>
                <p:oleObj name="Equation" r:id="rId5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7" imgW="1828800" imgH="241200" progId="Equation.DSMT4">
                  <p:embed/>
                </p:oleObj>
              </mc:Choice>
              <mc:Fallback>
                <p:oleObj name="Equation" r:id="rId7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9" imgW="1803240" imgH="241200" progId="Equation.DSMT4">
                  <p:embed/>
                </p:oleObj>
              </mc:Choice>
              <mc:Fallback>
                <p:oleObj name="Equation" r:id="rId9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11" imgW="1815840" imgH="241200" progId="Equation.DSMT4">
                  <p:embed/>
                </p:oleObj>
              </mc:Choice>
              <mc:Fallback>
                <p:oleObj name="Equation" r:id="rId11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3" imgW="647640" imgH="215640" progId="Equation.DSMT4">
                  <p:embed/>
                </p:oleObj>
              </mc:Choice>
              <mc:Fallback>
                <p:oleObj name="Equation" r:id="rId13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Freeform 10"/>
          <p:cNvSpPr/>
          <p:nvPr/>
        </p:nvSpPr>
        <p:spPr bwMode="auto">
          <a:xfrm>
            <a:off x="3581400" y="1529255"/>
            <a:ext cx="5247290" cy="3673366"/>
          </a:xfrm>
          <a:custGeom>
            <a:avLst/>
            <a:gdLst>
              <a:gd name="connsiteX0" fmla="*/ 3326524 w 5785945"/>
              <a:gd name="connsiteY0" fmla="*/ 0 h 3673366"/>
              <a:gd name="connsiteX1" fmla="*/ 3326524 w 5785945"/>
              <a:gd name="connsiteY1" fmla="*/ 0 h 3673366"/>
              <a:gd name="connsiteX2" fmla="*/ 1466193 w 5785945"/>
              <a:gd name="connsiteY2" fmla="*/ 0 h 3673366"/>
              <a:gd name="connsiteX3" fmla="*/ 299545 w 5785945"/>
              <a:gd name="connsiteY3" fmla="*/ 2538248 h 3673366"/>
              <a:gd name="connsiteX4" fmla="*/ 0 w 5785945"/>
              <a:gd name="connsiteY4" fmla="*/ 2617076 h 3673366"/>
              <a:gd name="connsiteX5" fmla="*/ 15765 w 5785945"/>
              <a:gd name="connsiteY5" fmla="*/ 2885090 h 3673366"/>
              <a:gd name="connsiteX6" fmla="*/ 252248 w 5785945"/>
              <a:gd name="connsiteY6" fmla="*/ 3279228 h 3673366"/>
              <a:gd name="connsiteX7" fmla="*/ 5785945 w 5785945"/>
              <a:gd name="connsiteY7" fmla="*/ 3673366 h 3673366"/>
              <a:gd name="connsiteX8" fmla="*/ 4035972 w 5785945"/>
              <a:gd name="connsiteY8" fmla="*/ 47297 h 3673366"/>
              <a:gd name="connsiteX9" fmla="*/ 3326524 w 5785945"/>
              <a:gd name="connsiteY9" fmla="*/ 0 h 3673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85945" h="3673366">
                <a:moveTo>
                  <a:pt x="3326524" y="0"/>
                </a:moveTo>
                <a:lnTo>
                  <a:pt x="3326524" y="0"/>
                </a:lnTo>
                <a:lnTo>
                  <a:pt x="1466193" y="0"/>
                </a:lnTo>
                <a:lnTo>
                  <a:pt x="299545" y="2538248"/>
                </a:lnTo>
                <a:lnTo>
                  <a:pt x="0" y="2617076"/>
                </a:lnTo>
                <a:lnTo>
                  <a:pt x="15765" y="2885090"/>
                </a:lnTo>
                <a:lnTo>
                  <a:pt x="252248" y="3279228"/>
                </a:lnTo>
                <a:lnTo>
                  <a:pt x="5785945" y="3673366"/>
                </a:lnTo>
                <a:lnTo>
                  <a:pt x="4035972" y="47297"/>
                </a:lnTo>
                <a:lnTo>
                  <a:pt x="3326524" y="0"/>
                </a:ln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7620000" y="2101850"/>
          <a:ext cx="10874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5" imgW="647419" imgH="215806" progId="Equation.DSMT4">
                  <p:embed/>
                </p:oleObj>
              </mc:Choice>
              <mc:Fallback>
                <p:oleObj name="Equation" r:id="rId15" imgW="647419" imgH="21580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101850"/>
                        <a:ext cx="10874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 bwMode="auto">
          <a:xfrm>
            <a:off x="3733800" y="1676400"/>
            <a:ext cx="1600200" cy="22098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07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7620000" y="2101850"/>
          <a:ext cx="10874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14" imgW="647640" imgH="215640" progId="Equation.DSMT4">
                  <p:embed/>
                </p:oleObj>
              </mc:Choice>
              <mc:Fallback>
                <p:oleObj name="Equation" r:id="rId14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101850"/>
                        <a:ext cx="10874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0" y="3810000"/>
            <a:ext cx="3124200" cy="27432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620000" y="2514600"/>
          <a:ext cx="11096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6" imgW="660113" imgH="203112" progId="Equation.DSMT4">
                  <p:embed/>
                </p:oleObj>
              </mc:Choice>
              <mc:Fallback>
                <p:oleObj name="Equation" r:id="rId16" imgW="660113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514600"/>
                        <a:ext cx="110966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501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7620000" y="2514600"/>
          <a:ext cx="1109662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4" imgW="660240" imgH="203040" progId="Equation.DSMT4">
                  <p:embed/>
                </p:oleObj>
              </mc:Choice>
              <mc:Fallback>
                <p:oleObj name="Equation" r:id="rId14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514600"/>
                        <a:ext cx="1109662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/>
          <p:cNvGraphicFramePr>
            <a:graphicFrameLocks noChangeAspect="1"/>
          </p:cNvGraphicFramePr>
          <p:nvPr/>
        </p:nvGraphicFramePr>
        <p:xfrm>
          <a:off x="7620000" y="2101850"/>
          <a:ext cx="10874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6" imgW="647640" imgH="215640" progId="Equation.DSMT4">
                  <p:embed/>
                </p:oleObj>
              </mc:Choice>
              <mc:Fallback>
                <p:oleObj name="Equation" r:id="rId16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101850"/>
                        <a:ext cx="10874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393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6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7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8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7543800" y="3886200"/>
          <a:ext cx="1087438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14" imgW="647640" imgH="177480" progId="Equation.DSMT4">
                  <p:embed/>
                </p:oleObj>
              </mc:Choice>
              <mc:Fallback>
                <p:oleObj name="Equation" r:id="rId14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886200"/>
                        <a:ext cx="1087438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7467600" y="4191000"/>
          <a:ext cx="1087438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16" imgW="647640" imgH="164880" progId="Equation.DSMT4">
                  <p:embed/>
                </p:oleObj>
              </mc:Choice>
              <mc:Fallback>
                <p:oleObj name="Equation" r:id="rId16" imgW="647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191000"/>
                        <a:ext cx="1087438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3338513" y="5172075"/>
          <a:ext cx="17018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18" imgW="1015920" imgH="177480" progId="Equation.DSMT4">
                  <p:embed/>
                </p:oleObj>
              </mc:Choice>
              <mc:Fallback>
                <p:oleObj name="Equation" r:id="rId18" imgW="1015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5172075"/>
                        <a:ext cx="170180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3363913" y="6029325"/>
          <a:ext cx="16795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20" imgW="1002960" imgH="164880" progId="Equation.DSMT4">
                  <p:embed/>
                </p:oleObj>
              </mc:Choice>
              <mc:Fallback>
                <p:oleObj name="Equation" r:id="rId20" imgW="1002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3913" y="6029325"/>
                        <a:ext cx="16795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7010400" y="5638800"/>
          <a:ext cx="1701800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22" imgW="1015920" imgH="177480" progId="Equation.DSMT4">
                  <p:embed/>
                </p:oleObj>
              </mc:Choice>
              <mc:Fallback>
                <p:oleObj name="Equation" r:id="rId22" imgW="10159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638800"/>
                        <a:ext cx="1701800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7165975" y="6096000"/>
          <a:ext cx="10842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Equation" r:id="rId24" imgW="647640" imgH="177480" progId="Equation.DSMT4">
                  <p:embed/>
                </p:oleObj>
              </mc:Choice>
              <mc:Fallback>
                <p:oleObj name="Equation" r:id="rId24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6096000"/>
                        <a:ext cx="1084263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7162800" y="6324600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5" name="Equation" r:id="rId26" imgW="647640" imgH="215640" progId="Equation.DSMT4">
                  <p:embed/>
                </p:oleObj>
              </mc:Choice>
              <mc:Fallback>
                <p:oleObj name="Equation" r:id="rId26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6324600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7620000" y="2514600"/>
          <a:ext cx="11096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6" name="Equation" r:id="rId27" imgW="660240" imgH="203040" progId="Equation.DSMT4">
                  <p:embed/>
                </p:oleObj>
              </mc:Choice>
              <mc:Fallback>
                <p:oleObj name="Equation" r:id="rId27" imgW="660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514600"/>
                        <a:ext cx="110966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7620000" y="2101850"/>
          <a:ext cx="10874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Equation" r:id="rId29" imgW="647640" imgH="215640" progId="Equation.DSMT4">
                  <p:embed/>
                </p:oleObj>
              </mc:Choice>
              <mc:Fallback>
                <p:oleObj name="Equation" r:id="rId29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101850"/>
                        <a:ext cx="1087438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20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§9-5 Tangents</a:t>
            </a:r>
            <a:endParaRPr lang="en-US" dirty="0"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3394075" cy="4572000"/>
          </a:xfrm>
        </p:spPr>
        <p:txBody>
          <a:bodyPr/>
          <a:lstStyle/>
          <a:p>
            <a:r>
              <a:rPr lang="en-US" sz="2800" dirty="0"/>
              <a:t>Definitions</a:t>
            </a:r>
          </a:p>
          <a:p>
            <a:pPr lvl="1"/>
            <a:r>
              <a:rPr lang="en-US" sz="2400" dirty="0" smtClean="0"/>
              <a:t>Secant</a:t>
            </a:r>
            <a:endParaRPr lang="en-US" sz="2400" dirty="0"/>
          </a:p>
          <a:p>
            <a:pPr lvl="1"/>
            <a:r>
              <a:rPr lang="en-US" sz="2400" dirty="0"/>
              <a:t>Tangent</a:t>
            </a:r>
          </a:p>
          <a:p>
            <a:pPr lvl="1"/>
            <a:endParaRPr lang="en-US" sz="2400" dirty="0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4953000" y="2667000"/>
            <a:ext cx="1828800" cy="1828800"/>
          </a:xfrm>
          <a:prstGeom prst="ellips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5830888" y="3505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3962400" y="3733800"/>
            <a:ext cx="3505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V="1">
            <a:off x="3962400" y="2286000"/>
            <a:ext cx="403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5562600" y="2667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43434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secant is a line that passes through a circle, intersecting the circle twice.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562600" y="4522599"/>
            <a:ext cx="3434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tangent is a line that passes through a circle, intersecting the circle exactly once.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828800" y="60198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point where the line intersects the circle is called the </a:t>
            </a:r>
            <a:r>
              <a:rPr lang="en-US" sz="2400" b="1" i="1" dirty="0" smtClean="0"/>
              <a:t>point of tangency.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474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  <p:bldP spid="6148" grpId="0" uiExpand="1" animBg="1"/>
      <p:bldP spid="6149" grpId="0" uiExpand="1" animBg="1"/>
      <p:bldP spid="6163" grpId="0" uiExpand="1" animBg="1"/>
      <p:bldP spid="6164" grpId="0" animBg="1"/>
      <p:bldP spid="20" grpId="0" animBg="1"/>
      <p:bldP spid="2" grpId="0"/>
      <p:bldP spid="22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r>
              <a:rPr lang="en-US" dirty="0"/>
              <a:t>Definitions</a:t>
            </a:r>
          </a:p>
          <a:p>
            <a:pPr lvl="1"/>
            <a:r>
              <a:rPr lang="en-US" dirty="0"/>
              <a:t>Tangent </a:t>
            </a:r>
            <a:r>
              <a:rPr lang="en-US" dirty="0" smtClean="0"/>
              <a:t>Circles</a:t>
            </a:r>
            <a:endParaRPr lang="en-US" dirty="0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648200" y="2057400"/>
            <a:ext cx="1828800" cy="1828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6065838" y="3505200"/>
            <a:ext cx="1096962" cy="1096963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6188075" y="3609975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43434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Two circles are tangent if they intersect in only one point.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480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uiExpand="1" build="p"/>
      <p:bldP spid="7174" grpId="0" uiExpand="1" animBg="1"/>
      <p:bldP spid="7175" grpId="0" uiExpand="1" animBg="1"/>
      <p:bldP spid="7176" grpId="0" uiExpand="1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r>
              <a:rPr lang="en-US" dirty="0"/>
              <a:t>Definitions</a:t>
            </a:r>
          </a:p>
          <a:p>
            <a:pPr lvl="1"/>
            <a:r>
              <a:rPr lang="en-US" dirty="0"/>
              <a:t>Tangent Circles</a:t>
            </a:r>
          </a:p>
          <a:p>
            <a:pPr lvl="1"/>
            <a:r>
              <a:rPr lang="en-US" dirty="0" smtClean="0"/>
              <a:t>Common </a:t>
            </a:r>
            <a:r>
              <a:rPr lang="en-US" dirty="0"/>
              <a:t>Tangent</a:t>
            </a:r>
          </a:p>
          <a:p>
            <a:pPr lvl="2"/>
            <a:r>
              <a:rPr lang="en-US" dirty="0"/>
              <a:t>Internal</a:t>
            </a:r>
          </a:p>
          <a:p>
            <a:pPr lvl="2"/>
            <a:r>
              <a:rPr lang="en-US" dirty="0" smtClean="0"/>
              <a:t>External</a:t>
            </a:r>
            <a:endParaRPr lang="en-US" dirty="0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160588"/>
            <a:ext cx="4648200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52400" y="43434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Two circles are tangent if they intersect in only one point.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51816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Common internal tangents are “between” the two circles.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595080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Common external tangents are “outside” the two circles.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612810" y="1447800"/>
                <a:ext cx="1736033" cy="1648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sz="2400" dirty="0" smtClean="0"/>
                  <a:t> is a common internal tangent</a:t>
                </a:r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2810" y="1447800"/>
                <a:ext cx="1736033" cy="1648721"/>
              </a:xfrm>
              <a:prstGeom prst="rect">
                <a:avLst/>
              </a:prstGeom>
              <a:blipFill rotWithShape="1">
                <a:blip r:embed="rId3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11267" y="5139869"/>
                <a:ext cx="1736033" cy="16487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𝐵𝐹</m:t>
                        </m:r>
                      </m:e>
                    </m:acc>
                  </m:oMath>
                </a14:m>
                <a:r>
                  <a:rPr lang="en-US" sz="2400" dirty="0" smtClean="0"/>
                  <a:t> is an common external tangent</a:t>
                </a:r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267" y="5139869"/>
                <a:ext cx="1736033" cy="1648721"/>
              </a:xfrm>
              <a:prstGeom prst="rect">
                <a:avLst/>
              </a:prstGeom>
              <a:blipFill rotWithShape="1">
                <a:blip r:embed="rId4"/>
                <a:stretch>
                  <a:fillRect b="-55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4436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uiExpand="1" build="p"/>
      <p:bldP spid="11" grpId="0" uiExpand="1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If a line is tangent to a circle, then it is perpendicular to the radius drawn to the point of tangency.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2362200" y="4038600"/>
            <a:ext cx="2286000" cy="22860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914400" y="4038600"/>
            <a:ext cx="502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 flipV="1">
            <a:off x="3505200" y="4038600"/>
            <a:ext cx="0" cy="1143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867400" y="3810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l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76600" y="5105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Q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276600" y="3581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P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505200" y="4038600"/>
            <a:ext cx="228600" cy="228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876800" y="4572000"/>
          <a:ext cx="40386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1790640" imgH="203040" progId="Equation.DSMT4">
                  <p:embed/>
                </p:oleObj>
              </mc:Choice>
              <mc:Fallback>
                <p:oleObj name="Equation" r:id="rId3" imgW="1790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572000"/>
                        <a:ext cx="40386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876800" y="4876800"/>
          <a:ext cx="217646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965160" imgH="228600" progId="Equation.DSMT4">
                  <p:embed/>
                </p:oleObj>
              </mc:Choice>
              <mc:Fallback>
                <p:oleObj name="Equation" r:id="rId5" imgW="965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2176463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73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 animBg="1"/>
      <p:bldP spid="9223" grpId="0"/>
      <p:bldP spid="9224" grpId="0"/>
      <p:bldP spid="9225" grpId="0"/>
      <p:bldP spid="92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676400"/>
          </a:xfrm>
        </p:spPr>
        <p:txBody>
          <a:bodyPr/>
          <a:lstStyle/>
          <a:p>
            <a:r>
              <a:rPr lang="en-US" sz="2800"/>
              <a:t>In a plane, if a line is perpendicular to a radius of a circle at its endpoint on the circle, then the line is tangent to the circle.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362200" y="4038600"/>
            <a:ext cx="2286000" cy="22860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14400" y="4038600"/>
            <a:ext cx="502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3505200" y="4038600"/>
            <a:ext cx="0" cy="1143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867400" y="3810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l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276600" y="5105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Q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76600" y="3581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P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505200" y="4038600"/>
            <a:ext cx="228600" cy="228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572000" y="5334000"/>
          <a:ext cx="455453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2019240" imgH="203040" progId="Equation.DSMT4">
                  <p:embed/>
                </p:oleObj>
              </mc:Choice>
              <mc:Fallback>
                <p:oleObj name="Equation" r:id="rId3" imgW="2019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34000"/>
                        <a:ext cx="4554538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635500" y="4876800"/>
          <a:ext cx="243363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5" imgW="1079280" imgH="228600" progId="Equation.DSMT4">
                  <p:embed/>
                </p:oleObj>
              </mc:Choice>
              <mc:Fallback>
                <p:oleObj name="Equation" r:id="rId5" imgW="1079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0" y="4876800"/>
                        <a:ext cx="2433638" cy="515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40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  <p:bldP spid="11270" grpId="0" animBg="1"/>
      <p:bldP spid="11271" grpId="0"/>
      <p:bldP spid="11272" grpId="0"/>
      <p:bldP spid="11273" grpId="0"/>
      <p:bldP spid="112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Theorems</a:t>
            </a:r>
            <a:endParaRPr lang="en-US" dirty="0">
              <a:cs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600200"/>
          </a:xfrm>
        </p:spPr>
        <p:txBody>
          <a:bodyPr/>
          <a:lstStyle/>
          <a:p>
            <a:r>
              <a:rPr lang="en-US" sz="2800"/>
              <a:t>Theorem</a:t>
            </a:r>
          </a:p>
          <a:p>
            <a:pPr lvl="1"/>
            <a:r>
              <a:rPr lang="en-US" sz="2400"/>
              <a:t>If two segments from the same exterior point are tangent to a circle, then they are congruent.</a:t>
            </a:r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581400"/>
            <a:ext cx="358140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886200" y="3457575"/>
          <a:ext cx="52578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2336760" imgH="241200" progId="Equation.DSMT4">
                  <p:embed/>
                </p:oleObj>
              </mc:Choice>
              <mc:Fallback>
                <p:oleObj name="Equation" r:id="rId4" imgW="233676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57575"/>
                        <a:ext cx="52578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726113" y="3886200"/>
          <a:ext cx="20351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6" imgW="990360" imgH="215640" progId="Equation.DSMT4">
                  <p:embed/>
                </p:oleObj>
              </mc:Choice>
              <mc:Fallback>
                <p:oleObj name="Equation" r:id="rId6" imgW="990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6113" y="3886200"/>
                        <a:ext cx="2035175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1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-Point Star 16"/>
          <p:cNvSpPr/>
          <p:nvPr/>
        </p:nvSpPr>
        <p:spPr bwMode="auto">
          <a:xfrm>
            <a:off x="4953000" y="5181600"/>
            <a:ext cx="2667000" cy="914400"/>
          </a:xfrm>
          <a:prstGeom prst="star16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297737" cy="1412875"/>
          </a:xfrm>
        </p:spPr>
        <p:txBody>
          <a:bodyPr/>
          <a:lstStyle/>
          <a:p>
            <a:r>
              <a:rPr lang="en-US"/>
              <a:t>Example 1. 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124200"/>
            <a:ext cx="3276600" cy="195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43000" y="1752600"/>
          <a:ext cx="52578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4" imgW="1790640" imgH="241200" progId="Equation.DSMT4">
                  <p:embed/>
                </p:oleObj>
              </mc:Choice>
              <mc:Fallback>
                <p:oleObj name="Equation" r:id="rId4" imgW="1790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52578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04900" y="2263775"/>
          <a:ext cx="52959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6" imgW="1803240" imgH="241200" progId="Equation.DSMT4">
                  <p:embed/>
                </p:oleObj>
              </mc:Choice>
              <mc:Fallback>
                <p:oleObj name="Equation" r:id="rId6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63775"/>
                        <a:ext cx="52959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362200" y="3381375"/>
          <a:ext cx="1143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8" imgW="431640" imgH="190440" progId="Equation.DSMT4">
                  <p:embed/>
                </p:oleObj>
              </mc:Choice>
              <mc:Fallback>
                <p:oleObj name="Equation" r:id="rId8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81375"/>
                        <a:ext cx="11430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438400" y="4419600"/>
          <a:ext cx="4714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10" imgW="177480" imgH="164880" progId="Equation.DSMT4">
                  <p:embed/>
                </p:oleObj>
              </mc:Choice>
              <mc:Fallback>
                <p:oleObj name="Equation" r:id="rId10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19600"/>
                        <a:ext cx="4714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2362200" y="3381375"/>
          <a:ext cx="1143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12" imgW="431640" imgH="190440" progId="Equation.DSMT4">
                  <p:embed/>
                </p:oleObj>
              </mc:Choice>
              <mc:Fallback>
                <p:oleObj name="Equation" r:id="rId12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81375"/>
                        <a:ext cx="11430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438400" y="4419600"/>
          <a:ext cx="4714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13" imgW="177480" imgH="164880" progId="Equation.DSMT4">
                  <p:embed/>
                </p:oleObj>
              </mc:Choice>
              <mc:Fallback>
                <p:oleObj name="Equation" r:id="rId13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19600"/>
                        <a:ext cx="4714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5943600" y="3582987"/>
          <a:ext cx="338138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14" imgW="126720" imgH="114120" progId="Equation.DSMT4">
                  <p:embed/>
                </p:oleObj>
              </mc:Choice>
              <mc:Fallback>
                <p:oleObj name="Equation" r:id="rId14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82987"/>
                        <a:ext cx="338138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5216525" y="3895725"/>
          <a:ext cx="5746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16" imgW="215640" imgH="164880" progId="Equation.DSMT4">
                  <p:embed/>
                </p:oleObj>
              </mc:Choice>
              <mc:Fallback>
                <p:oleObj name="Equation" r:id="rId16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525" y="3895725"/>
                        <a:ext cx="5746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6400800" y="3886200"/>
          <a:ext cx="5746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18" imgW="215640" imgH="164880" progId="Equation.DSMT4">
                  <p:embed/>
                </p:oleObj>
              </mc:Choice>
              <mc:Fallback>
                <p:oleObj name="Equation" r:id="rId18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886200"/>
                        <a:ext cx="5746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5486400" y="4749800"/>
          <a:ext cx="118268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19" imgW="444240" imgH="203040" progId="Equation.DSMT4">
                  <p:embed/>
                </p:oleObj>
              </mc:Choice>
              <mc:Fallback>
                <p:oleObj name="Equation" r:id="rId19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749800"/>
                        <a:ext cx="1182687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5165725" y="4606925"/>
          <a:ext cx="9128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21" imgW="342720" imgH="253800" progId="Equation.DSMT4">
                  <p:embed/>
                </p:oleObj>
              </mc:Choice>
              <mc:Fallback>
                <p:oleObj name="Equation" r:id="rId21" imgW="342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5725" y="4606925"/>
                        <a:ext cx="912813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6096000" y="4648200"/>
          <a:ext cx="574675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23" imgW="215640" imgH="253800" progId="Equation.DSMT4">
                  <p:embed/>
                </p:oleObj>
              </mc:Choice>
              <mc:Fallback>
                <p:oleObj name="Equation" r:id="rId23" imgW="2156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648200"/>
                        <a:ext cx="574675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5683250" y="5367338"/>
          <a:ext cx="1250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25" imgW="469800" imgH="177480" progId="Equation.DSMT4">
                  <p:embed/>
                </p:oleObj>
              </mc:Choice>
              <mc:Fallback>
                <p:oleObj name="Equation" r:id="rId25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0" y="5367338"/>
                        <a:ext cx="1250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41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0.44097 0.0013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097 0.00139 L 0.44097 -0.1430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297737" cy="1412875"/>
          </a:xfrm>
        </p:spPr>
        <p:txBody>
          <a:bodyPr/>
          <a:lstStyle/>
          <a:p>
            <a:r>
              <a:rPr lang="en-US"/>
              <a:t>Example 2. 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971800"/>
            <a:ext cx="3657600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143000" y="1752600"/>
          <a:ext cx="52578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4" imgW="1790640" imgH="241200" progId="Equation.DSMT4">
                  <p:embed/>
                </p:oleObj>
              </mc:Choice>
              <mc:Fallback>
                <p:oleObj name="Equation" r:id="rId4" imgW="1790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52578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104900" y="2263775"/>
          <a:ext cx="52959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6" imgW="1803240" imgH="241200" progId="Equation.DSMT4">
                  <p:embed/>
                </p:oleObj>
              </mc:Choice>
              <mc:Fallback>
                <p:oleObj name="Equation" r:id="rId6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63775"/>
                        <a:ext cx="52959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71600" y="3200400"/>
          <a:ext cx="11430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11430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25600" y="4314825"/>
          <a:ext cx="5730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0" imgW="215640" imgH="164880" progId="Equation.DSMT4">
                  <p:embed/>
                </p:oleObj>
              </mc:Choice>
              <mc:Fallback>
                <p:oleObj name="Equation" r:id="rId10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314825"/>
                        <a:ext cx="5730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371600" y="3200400"/>
          <a:ext cx="11430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12" imgW="431640" imgH="203040" progId="Equation.DSMT4">
                  <p:embed/>
                </p:oleObj>
              </mc:Choice>
              <mc:Fallback>
                <p:oleObj name="Equation" r:id="rId12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11430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625600" y="4314825"/>
          <a:ext cx="5730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13" imgW="215640" imgH="164880" progId="Equation.DSMT4">
                  <p:embed/>
                </p:oleObj>
              </mc:Choice>
              <mc:Fallback>
                <p:oleObj name="Equation" r:id="rId13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314825"/>
                        <a:ext cx="5730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945819"/>
              </p:ext>
            </p:extLst>
          </p:nvPr>
        </p:nvGraphicFramePr>
        <p:xfrm>
          <a:off x="5486400" y="3352800"/>
          <a:ext cx="338138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14" imgW="126720" imgH="114120" progId="Equation.DSMT4">
                  <p:embed/>
                </p:oleObj>
              </mc:Choice>
              <mc:Fallback>
                <p:oleObj name="Equation" r:id="rId14" imgW="126720" imgH="11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52800"/>
                        <a:ext cx="338138" cy="303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4946650" y="3592512"/>
          <a:ext cx="5746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16" imgW="215640" imgH="177480" progId="Equation.DSMT4">
                  <p:embed/>
                </p:oleObj>
              </mc:Choice>
              <mc:Fallback>
                <p:oleObj name="Equation" r:id="rId16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650" y="3592512"/>
                        <a:ext cx="574675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8" name="Object 14"/>
          <p:cNvGraphicFramePr>
            <a:graphicFrameLocks noChangeAspect="1"/>
          </p:cNvGraphicFramePr>
          <p:nvPr/>
        </p:nvGraphicFramePr>
        <p:xfrm>
          <a:off x="6130925" y="3581400"/>
          <a:ext cx="5746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18" imgW="215640" imgH="177480" progId="Equation.DSMT4">
                  <p:embed/>
                </p:oleObj>
              </mc:Choice>
              <mc:Fallback>
                <p:oleObj name="Equation" r:id="rId18" imgW="215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925" y="3581400"/>
                        <a:ext cx="57467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16-Point Star 12"/>
          <p:cNvSpPr/>
          <p:nvPr/>
        </p:nvSpPr>
        <p:spPr bwMode="auto">
          <a:xfrm>
            <a:off x="4800600" y="4613275"/>
            <a:ext cx="2667000" cy="914400"/>
          </a:xfrm>
          <a:prstGeom prst="star16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216525" y="4181475"/>
          <a:ext cx="141922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20" imgW="533160" imgH="203040" progId="Equation.DSMT4">
                  <p:embed/>
                </p:oleObj>
              </mc:Choice>
              <mc:Fallback>
                <p:oleObj name="Equation" r:id="rId20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6525" y="4181475"/>
                        <a:ext cx="1419225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0"/>
          <p:cNvGraphicFramePr>
            <a:graphicFrameLocks noChangeAspect="1"/>
          </p:cNvGraphicFramePr>
          <p:nvPr/>
        </p:nvGraphicFramePr>
        <p:xfrm>
          <a:off x="5013325" y="4038600"/>
          <a:ext cx="912813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22" imgW="342720" imgH="253800" progId="Equation.DSMT4">
                  <p:embed/>
                </p:oleObj>
              </mc:Choice>
              <mc:Fallback>
                <p:oleObj name="Equation" r:id="rId22" imgW="3427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3325" y="4038600"/>
                        <a:ext cx="912813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1"/>
          <p:cNvGraphicFramePr>
            <a:graphicFrameLocks noChangeAspect="1"/>
          </p:cNvGraphicFramePr>
          <p:nvPr/>
        </p:nvGraphicFramePr>
        <p:xfrm>
          <a:off x="5791200" y="4038600"/>
          <a:ext cx="846137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24" imgW="317160" imgH="253800" progId="Equation.DSMT4">
                  <p:embed/>
                </p:oleObj>
              </mc:Choice>
              <mc:Fallback>
                <p:oleObj name="Equation" r:id="rId24" imgW="3171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038600"/>
                        <a:ext cx="846137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2"/>
          <p:cNvGraphicFramePr>
            <a:graphicFrameLocks noChangeAspect="1"/>
          </p:cNvGraphicFramePr>
          <p:nvPr/>
        </p:nvGraphicFramePr>
        <p:xfrm>
          <a:off x="5530850" y="4799013"/>
          <a:ext cx="12509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26" imgW="469800" imgH="177480" progId="Equation.DSMT4">
                  <p:embed/>
                </p:oleObj>
              </mc:Choice>
              <mc:Fallback>
                <p:oleObj name="Equation" r:id="rId26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0850" y="4799013"/>
                        <a:ext cx="1250950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024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96296E-6 L 0.3125 -0.005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11111E-6 L 0.44097 0.00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93 0.00556 L 0.44861 -0.155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550</Words>
  <Application>Microsoft Office PowerPoint</Application>
  <PresentationFormat>On-screen Show (4:3)</PresentationFormat>
  <Paragraphs>82</Paragraphs>
  <Slides>18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Axis</vt:lpstr>
      <vt:lpstr>Equation</vt:lpstr>
      <vt:lpstr>MathType 6.0 Equation</vt:lpstr>
      <vt:lpstr>Monday, February 11, 2013 Agenda</vt:lpstr>
      <vt:lpstr>§9-5 Tangents</vt:lpstr>
      <vt:lpstr>More Definitions</vt:lpstr>
      <vt:lpstr>More Definitions</vt:lpstr>
      <vt:lpstr>Theorems</vt:lpstr>
      <vt:lpstr>Theorems</vt:lpstr>
      <vt:lpstr>Theorems</vt:lpstr>
      <vt:lpstr>Example 1. Find the value of x.</vt:lpstr>
      <vt:lpstr>Example 2. Find the value of x.</vt:lpstr>
      <vt:lpstr>Your Turn: </vt:lpstr>
      <vt:lpstr>Your Turn: </vt:lpstr>
      <vt:lpstr>Your Turn: </vt:lpstr>
      <vt:lpstr>Prove it!</vt:lpstr>
      <vt:lpstr>Prove it!</vt:lpstr>
      <vt:lpstr>Prove it!</vt:lpstr>
      <vt:lpstr>Prove it!</vt:lpstr>
      <vt:lpstr>Prove it!</vt:lpstr>
      <vt:lpstr>Prove 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5</cp:revision>
  <dcterms:created xsi:type="dcterms:W3CDTF">2013-02-11T02:39:05Z</dcterms:created>
  <dcterms:modified xsi:type="dcterms:W3CDTF">2013-02-11T23:47:30Z</dcterms:modified>
</cp:coreProperties>
</file>